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440" r:id="rId2"/>
    <p:sldId id="461" r:id="rId3"/>
    <p:sldId id="462" r:id="rId4"/>
    <p:sldId id="446" r:id="rId5"/>
    <p:sldId id="447" r:id="rId6"/>
    <p:sldId id="448" r:id="rId7"/>
    <p:sldId id="449" r:id="rId8"/>
    <p:sldId id="450" r:id="rId9"/>
    <p:sldId id="452" r:id="rId10"/>
    <p:sldId id="460" r:id="rId11"/>
    <p:sldId id="454" r:id="rId12"/>
    <p:sldId id="453" r:id="rId13"/>
    <p:sldId id="457" r:id="rId14"/>
    <p:sldId id="458" r:id="rId15"/>
    <p:sldId id="455" r:id="rId16"/>
    <p:sldId id="456" r:id="rId17"/>
    <p:sldId id="45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3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4.wmf"/><Relationship Id="rId7" Type="http://schemas.openxmlformats.org/officeDocument/2006/relationships/image" Target="../media/image35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983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3/1/2013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3/1/2013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3/1/2013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3/1/2013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49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4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51.bin"/><Relationship Id="rId10" Type="http://schemas.openxmlformats.org/officeDocument/2006/relationships/image" Target="../media/image40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5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4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4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2.bin"/><Relationship Id="rId5" Type="http://schemas.openxmlformats.org/officeDocument/2006/relationships/oleObject" Target="../embeddings/oleObject61.bin"/><Relationship Id="rId4" Type="http://schemas.openxmlformats.org/officeDocument/2006/relationships/image" Target="../media/image13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0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2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2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2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40.bin"/><Relationship Id="rId18" Type="http://schemas.openxmlformats.org/officeDocument/2006/relationships/image" Target="../media/image36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42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35.wmf"/><Relationship Id="rId20" Type="http://schemas.openxmlformats.org/officeDocument/2006/relationships/image" Target="../media/image37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1.bin"/><Relationship Id="rId10" Type="http://schemas.openxmlformats.org/officeDocument/2006/relationships/image" Target="../media/image32.wmf"/><Relationship Id="rId19" Type="http://schemas.openxmlformats.org/officeDocument/2006/relationships/oleObject" Target="../embeddings/oleObject43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3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Motion Models (cont)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955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905000"/>
            <a:ext cx="9049908" cy="338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4729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Arc 22"/>
          <p:cNvSpPr/>
          <p:nvPr/>
        </p:nvSpPr>
        <p:spPr>
          <a:xfrm rot="5400000">
            <a:off x="-685800" y="-304800"/>
            <a:ext cx="7315200" cy="7315200"/>
          </a:xfrm>
          <a:prstGeom prst="arc">
            <a:avLst>
              <a:gd name="adj1" fmla="val 16862845"/>
              <a:gd name="adj2" fmla="val 18539758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velocity motion model</a:t>
            </a:r>
          </a:p>
          <a:p>
            <a:pPr lvl="1"/>
            <a:r>
              <a:rPr lang="en-US" dirty="0" smtClean="0"/>
              <a:t>control variables were linear velocity, angular velocity about ICC, and final angular velocity about robot center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2400000">
            <a:off x="5710001" y="5456474"/>
            <a:ext cx="152400" cy="1524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7740000">
            <a:off x="5493526" y="4928177"/>
            <a:ext cx="1828800" cy="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780000">
            <a:off x="2810874" y="3648615"/>
            <a:ext cx="3886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2340000">
            <a:off x="2388449" y="4448657"/>
            <a:ext cx="3886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1898650" y="2573338"/>
          <a:ext cx="760413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24" name="Equation" r:id="rId3" imgW="330120" imgH="482400" progId="Equation.3">
                  <p:embed/>
                </p:oleObj>
              </mc:Choice>
              <mc:Fallback>
                <p:oleObj name="Equation" r:id="rId3" imgW="330120" imgH="482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8650" y="2573338"/>
                        <a:ext cx="760413" cy="111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val 12"/>
          <p:cNvSpPr/>
          <p:nvPr/>
        </p:nvSpPr>
        <p:spPr>
          <a:xfrm>
            <a:off x="2784475" y="3135312"/>
            <a:ext cx="152400" cy="1524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" name="Oval 13"/>
          <p:cNvSpPr/>
          <p:nvPr/>
        </p:nvSpPr>
        <p:spPr>
          <a:xfrm>
            <a:off x="6518275" y="3973512"/>
            <a:ext cx="152400" cy="1524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5" name="Oval 14"/>
          <p:cNvSpPr/>
          <p:nvPr/>
        </p:nvSpPr>
        <p:spPr>
          <a:xfrm>
            <a:off x="5756275" y="5573712"/>
            <a:ext cx="152400" cy="1524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6019800" y="4876800"/>
          <a:ext cx="1460500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25" name="Equation" r:id="rId5" imgW="634680" imgH="711000" progId="Equation.3">
                  <p:embed/>
                </p:oleObj>
              </mc:Choice>
              <mc:Fallback>
                <p:oleObj name="Equation" r:id="rId5" imgW="634680" imgH="711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876800"/>
                        <a:ext cx="1460500" cy="164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5146675" y="2286000"/>
          <a:ext cx="1344613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26" name="Equation" r:id="rId7" imgW="583920" imgH="711000" progId="Equation.3">
                  <p:embed/>
                </p:oleObj>
              </mc:Choice>
              <mc:Fallback>
                <p:oleObj name="Equation" r:id="rId7" imgW="58392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6675" y="2286000"/>
                        <a:ext cx="1344613" cy="164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3013075" y="2667000"/>
          <a:ext cx="34925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27" name="Equation" r:id="rId9" imgW="152280" imgH="139680" progId="Equation.3">
                  <p:embed/>
                </p:oleObj>
              </mc:Choice>
              <mc:Fallback>
                <p:oleObj name="Equation" r:id="rId9" imgW="152280" imgH="1396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3075" y="2667000"/>
                        <a:ext cx="349250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6975475" y="3867150"/>
          <a:ext cx="26352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28" name="Equation" r:id="rId11" imgW="114120" imgH="139680" progId="Equation.3">
                  <p:embed/>
                </p:oleObj>
              </mc:Choice>
              <mc:Fallback>
                <p:oleObj name="Equation" r:id="rId11" imgW="114120" imgH="1396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5475" y="3867150"/>
                        <a:ext cx="263525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Arc 19"/>
          <p:cNvSpPr/>
          <p:nvPr/>
        </p:nvSpPr>
        <p:spPr>
          <a:xfrm rot="5400000">
            <a:off x="2632075" y="2971800"/>
            <a:ext cx="609600" cy="609600"/>
          </a:xfrm>
          <a:prstGeom prst="arc">
            <a:avLst>
              <a:gd name="adj1" fmla="val 13610853"/>
              <a:gd name="adj2" fmla="val 0"/>
            </a:avLst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Object 6"/>
          <p:cNvGraphicFramePr>
            <a:graphicFrameLocks noChangeAspect="1"/>
          </p:cNvGraphicFramePr>
          <p:nvPr/>
        </p:nvGraphicFramePr>
        <p:xfrm>
          <a:off x="6654800" y="3400425"/>
          <a:ext cx="290513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29" name="Equation" r:id="rId13" imgW="126720" imgH="164880" progId="Equation.3">
                  <p:embed/>
                </p:oleObj>
              </mc:Choice>
              <mc:Fallback>
                <p:oleObj name="Equation" r:id="rId13" imgW="12672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4800" y="3400425"/>
                        <a:ext cx="290513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Arc 21"/>
          <p:cNvSpPr/>
          <p:nvPr/>
        </p:nvSpPr>
        <p:spPr>
          <a:xfrm rot="5400000">
            <a:off x="6245225" y="3733800"/>
            <a:ext cx="609600" cy="609600"/>
          </a:xfrm>
          <a:prstGeom prst="arc">
            <a:avLst>
              <a:gd name="adj1" fmla="val 13610853"/>
              <a:gd name="adj2" fmla="val 0"/>
            </a:avLst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odometric</a:t>
            </a:r>
            <a:r>
              <a:rPr lang="en-US" dirty="0" smtClean="0"/>
              <a:t> motion model</a:t>
            </a:r>
          </a:p>
          <a:p>
            <a:pPr lvl="1"/>
            <a:r>
              <a:rPr lang="en-US" dirty="0" smtClean="0"/>
              <a:t>control variables were derived from </a:t>
            </a:r>
            <a:r>
              <a:rPr lang="en-US" dirty="0" err="1" smtClean="0"/>
              <a:t>odometry</a:t>
            </a:r>
            <a:endParaRPr lang="en-US" dirty="0" smtClean="0"/>
          </a:p>
          <a:p>
            <a:pPr lvl="2"/>
            <a:r>
              <a:rPr lang="en-US" dirty="0" smtClean="0"/>
              <a:t>initial rotation, translation, final rotation</a:t>
            </a:r>
          </a:p>
          <a:p>
            <a:pPr lvl="1"/>
            <a:endParaRPr lang="en-US" dirty="0"/>
          </a:p>
        </p:txBody>
      </p: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1447800" y="2819400"/>
            <a:ext cx="6718300" cy="2298700"/>
            <a:chOff x="1328" y="2320"/>
            <a:chExt cx="4232" cy="1448"/>
          </a:xfrm>
        </p:grpSpPr>
        <p:sp>
          <p:nvSpPr>
            <p:cNvPr id="12" name="Line 21"/>
            <p:cNvSpPr>
              <a:spLocks noChangeShapeType="1"/>
            </p:cNvSpPr>
            <p:nvPr/>
          </p:nvSpPr>
          <p:spPr bwMode="auto">
            <a:xfrm flipV="1">
              <a:off x="4608" y="2320"/>
              <a:ext cx="536" cy="6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" name="Line 20"/>
            <p:cNvSpPr>
              <a:spLocks noChangeShapeType="1"/>
            </p:cNvSpPr>
            <p:nvPr/>
          </p:nvSpPr>
          <p:spPr bwMode="auto">
            <a:xfrm>
              <a:off x="1704" y="3456"/>
              <a:ext cx="928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1328" y="3112"/>
              <a:ext cx="680" cy="65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1680" y="3440"/>
              <a:ext cx="320" cy="88"/>
            </a:xfrm>
            <a:prstGeom prst="line">
              <a:avLst/>
            </a:prstGeom>
            <a:noFill/>
            <a:ln w="508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" name="Oval 17"/>
            <p:cNvSpPr>
              <a:spLocks noChangeArrowheads="1"/>
            </p:cNvSpPr>
            <p:nvPr/>
          </p:nvSpPr>
          <p:spPr bwMode="auto">
            <a:xfrm>
              <a:off x="4240" y="2616"/>
              <a:ext cx="680" cy="65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 flipV="1">
              <a:off x="4592" y="2704"/>
              <a:ext cx="216" cy="240"/>
            </a:xfrm>
            <a:prstGeom prst="line">
              <a:avLst/>
            </a:prstGeom>
            <a:noFill/>
            <a:ln w="508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 flipV="1">
              <a:off x="1696" y="2784"/>
              <a:ext cx="3864" cy="6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graphicFrame>
          <p:nvGraphicFramePr>
            <p:cNvPr id="19" name="Object 22"/>
            <p:cNvGraphicFramePr>
              <a:graphicFrameLocks noChangeAspect="1"/>
            </p:cNvGraphicFramePr>
            <p:nvPr/>
          </p:nvGraphicFramePr>
          <p:xfrm>
            <a:off x="3196" y="3132"/>
            <a:ext cx="473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449" name="Equation" r:id="rId3" imgW="317160" imgH="228600" progId="Equation.3">
                    <p:embed/>
                  </p:oleObj>
                </mc:Choice>
                <mc:Fallback>
                  <p:oleObj name="Equation" r:id="rId3" imgW="317160" imgH="2286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6" y="3132"/>
                          <a:ext cx="473" cy="3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23"/>
            <p:cNvGraphicFramePr>
              <a:graphicFrameLocks noChangeAspect="1"/>
            </p:cNvGraphicFramePr>
            <p:nvPr/>
          </p:nvGraphicFramePr>
          <p:xfrm>
            <a:off x="2184" y="3292"/>
            <a:ext cx="416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450" name="Equation" r:id="rId5" imgW="279360" imgH="228600" progId="Equation.3">
                    <p:embed/>
                  </p:oleObj>
                </mc:Choice>
                <mc:Fallback>
                  <p:oleObj name="Equation" r:id="rId5" imgW="279360" imgH="2286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84" y="3292"/>
                          <a:ext cx="416" cy="3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24"/>
            <p:cNvGraphicFramePr>
              <a:graphicFrameLocks noChangeAspect="1"/>
            </p:cNvGraphicFramePr>
            <p:nvPr/>
          </p:nvGraphicFramePr>
          <p:xfrm>
            <a:off x="4951" y="2500"/>
            <a:ext cx="435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451" name="Equation" r:id="rId7" imgW="291960" imgH="228600" progId="Equation.3">
                    <p:embed/>
                  </p:oleObj>
                </mc:Choice>
                <mc:Fallback>
                  <p:oleObj name="Equation" r:id="rId7" imgW="291960" imgH="2286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51" y="2500"/>
                          <a:ext cx="435" cy="3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" name="Oval 21"/>
          <p:cNvSpPr/>
          <p:nvPr/>
        </p:nvSpPr>
        <p:spPr>
          <a:xfrm>
            <a:off x="1905000" y="4495800"/>
            <a:ext cx="152400" cy="1524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3" name="Oval 22"/>
          <p:cNvSpPr/>
          <p:nvPr/>
        </p:nvSpPr>
        <p:spPr>
          <a:xfrm>
            <a:off x="6553200" y="3733800"/>
            <a:ext cx="152400" cy="1524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graphicFrame>
        <p:nvGraphicFramePr>
          <p:cNvPr id="189447" name="Object 3"/>
          <p:cNvGraphicFramePr>
            <a:graphicFrameLocks noChangeAspect="1"/>
          </p:cNvGraphicFramePr>
          <p:nvPr/>
        </p:nvGraphicFramePr>
        <p:xfrm>
          <a:off x="825500" y="2438400"/>
          <a:ext cx="1460500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452" name="Equation" r:id="rId9" imgW="634680" imgH="711000" progId="Equation.3">
                  <p:embed/>
                </p:oleObj>
              </mc:Choice>
              <mc:Fallback>
                <p:oleObj name="Equation" r:id="rId9" imgW="634680" imgH="711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0" y="2438400"/>
                        <a:ext cx="1460500" cy="164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48" name="Object 4"/>
          <p:cNvGraphicFramePr>
            <a:graphicFrameLocks noChangeAspect="1"/>
          </p:cNvGraphicFramePr>
          <p:nvPr/>
        </p:nvGraphicFramePr>
        <p:xfrm>
          <a:off x="5665787" y="4343400"/>
          <a:ext cx="1344613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453" name="Equation" r:id="rId11" imgW="583920" imgH="711000" progId="Equation.3">
                  <p:embed/>
                </p:oleObj>
              </mc:Choice>
              <mc:Fallback>
                <p:oleObj name="Equation" r:id="rId11" imgW="58392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5787" y="4343400"/>
                        <a:ext cx="1344613" cy="164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both models we assumed the control inputs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were noisy</a:t>
            </a:r>
          </a:p>
          <a:p>
            <a:r>
              <a:rPr lang="en-US" dirty="0" smtClean="0"/>
              <a:t>the noise models were assumed to be zero-mean additive with a specified variance</a:t>
            </a:r>
            <a:endParaRPr lang="en-US" dirty="0"/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3090862" y="2514600"/>
          <a:ext cx="2962275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0" name="Equation" r:id="rId3" imgW="1282680" imgH="482400" progId="Equation.3">
                  <p:embed/>
                </p:oleObj>
              </mc:Choice>
              <mc:Fallback>
                <p:oleObj name="Equation" r:id="rId3" imgW="128268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0862" y="2514600"/>
                        <a:ext cx="2962275" cy="1106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19400" y="3657600"/>
            <a:ext cx="899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actual</a:t>
            </a:r>
            <a:br>
              <a:rPr lang="en-US" dirty="0" smtClean="0"/>
            </a:br>
            <a:r>
              <a:rPr lang="en-US" dirty="0" smtClean="0"/>
              <a:t>velocity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03195" y="3657600"/>
            <a:ext cx="1326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commanded</a:t>
            </a:r>
            <a:br>
              <a:rPr lang="en-US" dirty="0" smtClean="0"/>
            </a:br>
            <a:r>
              <a:rPr lang="en-US" dirty="0" smtClean="0"/>
              <a:t>velocity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70804" y="3657600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noise</a:t>
            </a:r>
            <a:endParaRPr lang="en-US" dirty="0"/>
          </a:p>
        </p:txBody>
      </p:sp>
      <p:graphicFrame>
        <p:nvGraphicFramePr>
          <p:cNvPr id="193539" name="Object 3"/>
          <p:cNvGraphicFramePr>
            <a:graphicFrameLocks noChangeAspect="1"/>
          </p:cNvGraphicFramePr>
          <p:nvPr/>
        </p:nvGraphicFramePr>
        <p:xfrm>
          <a:off x="2709862" y="4648200"/>
          <a:ext cx="3521075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1" name="Equation" r:id="rId5" imgW="1523880" imgH="482400" progId="Equation.3">
                  <p:embed/>
                </p:oleObj>
              </mc:Choice>
              <mc:Fallback>
                <p:oleObj name="Equation" r:id="rId5" imgW="152388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9862" y="4648200"/>
                        <a:ext cx="3521075" cy="1106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both models we assumed the control inputs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were noisy</a:t>
            </a:r>
          </a:p>
          <a:p>
            <a:r>
              <a:rPr lang="en-US" dirty="0" smtClean="0"/>
              <a:t>the noise models were assumed to be zero-mean additive with a specified variance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19400" y="3962400"/>
            <a:ext cx="8595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actual</a:t>
            </a:r>
            <a:br>
              <a:rPr lang="en-US" dirty="0" smtClean="0"/>
            </a:br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33800" y="3962400"/>
            <a:ext cx="1326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commanded</a:t>
            </a:r>
            <a:br>
              <a:rPr lang="en-US" dirty="0" smtClean="0"/>
            </a:br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76606" y="3962400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noise</a:t>
            </a:r>
            <a:endParaRPr lang="en-US" dirty="0"/>
          </a:p>
        </p:txBody>
      </p:sp>
      <p:graphicFrame>
        <p:nvGraphicFramePr>
          <p:cNvPr id="194564" name="Object 4"/>
          <p:cNvGraphicFramePr>
            <a:graphicFrameLocks noChangeAspect="1"/>
          </p:cNvGraphicFramePr>
          <p:nvPr/>
        </p:nvGraphicFramePr>
        <p:xfrm>
          <a:off x="2757487" y="2362200"/>
          <a:ext cx="3629025" cy="151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66" name="Equation" r:id="rId3" imgW="1815840" imgH="761760" progId="Equation.3">
                  <p:embed/>
                </p:oleObj>
              </mc:Choice>
              <mc:Fallback>
                <p:oleObj name="Equation" r:id="rId3" imgW="1815840" imgH="7617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7487" y="2362200"/>
                        <a:ext cx="3629025" cy="151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65" name="Object 5"/>
          <p:cNvGraphicFramePr>
            <a:graphicFrameLocks noChangeAspect="1"/>
          </p:cNvGraphicFramePr>
          <p:nvPr/>
        </p:nvGraphicFramePr>
        <p:xfrm>
          <a:off x="2035175" y="4724400"/>
          <a:ext cx="5073650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67" name="Equation" r:id="rId5" imgW="2527200" imgH="825480" progId="Equation.3">
                  <p:embed/>
                </p:oleObj>
              </mc:Choice>
              <mc:Fallback>
                <p:oleObj name="Equation" r:id="rId5" imgW="2527200" imgH="825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175" y="4724400"/>
                        <a:ext cx="5073650" cy="165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both models we studied how to derive</a:t>
            </a:r>
          </a:p>
          <a:p>
            <a:pPr lvl="1"/>
            <a:r>
              <a:rPr lang="en-US" dirty="0" smtClean="0"/>
              <a:t>given</a:t>
            </a:r>
          </a:p>
          <a:p>
            <a:pPr lvl="2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/>
              <a:t>	current pose  </a:t>
            </a:r>
          </a:p>
          <a:p>
            <a:pPr lvl="2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	control input</a:t>
            </a:r>
          </a:p>
          <a:p>
            <a:pPr lvl="2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	new pose</a:t>
            </a:r>
          </a:p>
          <a:p>
            <a:pPr lvl="1">
              <a:buNone/>
            </a:pPr>
            <a:r>
              <a:rPr lang="en-US" dirty="0" smtClean="0"/>
              <a:t>	find the probability density that the new pose is generated by the current pose and control input</a:t>
            </a:r>
          </a:p>
          <a:p>
            <a:r>
              <a:rPr lang="en-US" dirty="0" smtClean="0"/>
              <a:t>required inverting the motion model to compare the </a:t>
            </a:r>
            <a:r>
              <a:rPr lang="en-US" i="1" dirty="0" smtClean="0"/>
              <a:t>actual</a:t>
            </a:r>
            <a:r>
              <a:rPr lang="en-US" dirty="0" smtClean="0"/>
              <a:t> with the </a:t>
            </a:r>
            <a:r>
              <a:rPr lang="en-US" i="1" dirty="0" smtClean="0"/>
              <a:t>commanded</a:t>
            </a:r>
            <a:r>
              <a:rPr lang="en-US" dirty="0" smtClean="0"/>
              <a:t> control parameters</a:t>
            </a:r>
          </a:p>
        </p:txBody>
      </p:sp>
      <p:graphicFrame>
        <p:nvGraphicFramePr>
          <p:cNvPr id="191490" name="Object 2"/>
          <p:cNvGraphicFramePr>
            <a:graphicFrameLocks noChangeAspect="1"/>
          </p:cNvGraphicFramePr>
          <p:nvPr/>
        </p:nvGraphicFramePr>
        <p:xfrm>
          <a:off x="6248400" y="838200"/>
          <a:ext cx="196532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491" name="Equation" r:id="rId3" imgW="850680" imgH="228600" progId="Equation.3">
                  <p:embed/>
                </p:oleObj>
              </mc:Choice>
              <mc:Fallback>
                <p:oleObj name="Equation" r:id="rId3" imgW="8506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838200"/>
                        <a:ext cx="1965325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both models we studied how to sample from </a:t>
            </a:r>
          </a:p>
          <a:p>
            <a:pPr lvl="1"/>
            <a:r>
              <a:rPr lang="en-US" dirty="0" smtClean="0"/>
              <a:t>given</a:t>
            </a:r>
          </a:p>
          <a:p>
            <a:pPr lvl="2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/>
              <a:t>	current pose  </a:t>
            </a:r>
          </a:p>
          <a:p>
            <a:pPr lvl="2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	control input</a:t>
            </a:r>
          </a:p>
          <a:p>
            <a:pPr lvl="1">
              <a:buNone/>
            </a:pPr>
            <a:r>
              <a:rPr lang="en-US" dirty="0" smtClean="0"/>
              <a:t>	generate a random new pose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consistent with the motion model</a:t>
            </a:r>
          </a:p>
          <a:p>
            <a:r>
              <a:rPr lang="en-US" dirty="0" smtClean="0"/>
              <a:t>sampling from                       is often easier than calculating</a:t>
            </a:r>
            <a:br>
              <a:rPr lang="en-US" dirty="0" smtClean="0"/>
            </a:br>
            <a:r>
              <a:rPr lang="en-US" dirty="0" smtClean="0"/>
              <a:t>                      directly because only the forward kinematics are required</a:t>
            </a:r>
          </a:p>
        </p:txBody>
      </p:sp>
      <p:graphicFrame>
        <p:nvGraphicFramePr>
          <p:cNvPr id="191490" name="Object 2"/>
          <p:cNvGraphicFramePr>
            <a:graphicFrameLocks noChangeAspect="1"/>
          </p:cNvGraphicFramePr>
          <p:nvPr/>
        </p:nvGraphicFramePr>
        <p:xfrm>
          <a:off x="7026275" y="838200"/>
          <a:ext cx="196532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17" name="Equation" r:id="rId3" imgW="850680" imgH="228600" progId="Equation.3">
                  <p:embed/>
                </p:oleObj>
              </mc:Choice>
              <mc:Fallback>
                <p:oleObj name="Equation" r:id="rId3" imgW="8506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6275" y="838200"/>
                        <a:ext cx="1965325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15" name="Object 2"/>
          <p:cNvGraphicFramePr>
            <a:graphicFrameLocks noChangeAspect="1"/>
          </p:cNvGraphicFramePr>
          <p:nvPr/>
        </p:nvGraphicFramePr>
        <p:xfrm>
          <a:off x="2438400" y="2903537"/>
          <a:ext cx="196532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18" name="Equation" r:id="rId5" imgW="850680" imgH="228600" progId="Equation.3">
                  <p:embed/>
                </p:oleObj>
              </mc:Choice>
              <mc:Fallback>
                <p:oleObj name="Equation" r:id="rId5" imgW="8506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903537"/>
                        <a:ext cx="1965325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16" name="Object 2"/>
          <p:cNvGraphicFramePr>
            <a:graphicFrameLocks noChangeAspect="1"/>
          </p:cNvGraphicFramePr>
          <p:nvPr/>
        </p:nvGraphicFramePr>
        <p:xfrm>
          <a:off x="465137" y="3284538"/>
          <a:ext cx="1965325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19" name="Equation" r:id="rId6" imgW="850680" imgH="228600" progId="Equation.3">
                  <p:embed/>
                </p:oleObj>
              </mc:Choice>
              <mc:Fallback>
                <p:oleObj name="Equation" r:id="rId6" imgW="8506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7" y="3284538"/>
                        <a:ext cx="1965325" cy="52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see section 5.5 of the textbook for an extension of the motion models to include a map of the environment</a:t>
            </a:r>
          </a:p>
          <a:p>
            <a:r>
              <a:rPr lang="en-US" dirty="0" smtClean="0"/>
              <a:t>in particular notice the numerous assumptions and approximations that need to be made to make the computations tractable</a:t>
            </a:r>
          </a:p>
          <a:p>
            <a:pPr lvl="1"/>
            <a:r>
              <a:rPr lang="en-US" dirty="0" smtClean="0"/>
              <a:t>also, pay attention to the consequences of making such assumptions and approximations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Odometry Model</a:t>
            </a:r>
          </a:p>
        </p:txBody>
      </p:sp>
      <p:sp>
        <p:nvSpPr>
          <p:cNvPr id="1036323" name="Rectangle 35"/>
          <p:cNvSpPr>
            <a:spLocks noChangeArrowheads="1"/>
          </p:cNvSpPr>
          <p:nvPr/>
        </p:nvSpPr>
        <p:spPr bwMode="auto">
          <a:xfrm>
            <a:off x="800100" y="2463800"/>
            <a:ext cx="4546600" cy="2184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36314" name="Object 26"/>
          <p:cNvGraphicFramePr>
            <a:graphicFrameLocks noChangeAspect="1"/>
          </p:cNvGraphicFramePr>
          <p:nvPr/>
        </p:nvGraphicFramePr>
        <p:xfrm>
          <a:off x="1027113" y="2524125"/>
          <a:ext cx="3935413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58" name="Equation" r:id="rId3" imgW="1663560" imgH="279360" progId="Equation.3">
                  <p:embed/>
                </p:oleObj>
              </mc:Choice>
              <mc:Fallback>
                <p:oleObj name="Equation" r:id="rId3" imgW="16635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2524125"/>
                        <a:ext cx="3935413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315" name="Object 27"/>
          <p:cNvGraphicFramePr>
            <a:graphicFrameLocks noChangeAspect="1"/>
          </p:cNvGraphicFramePr>
          <p:nvPr/>
        </p:nvGraphicFramePr>
        <p:xfrm>
          <a:off x="1027113" y="3228975"/>
          <a:ext cx="414496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59" name="Equation" r:id="rId5" imgW="1752480" imgH="241200" progId="Equation.3">
                  <p:embed/>
                </p:oleObj>
              </mc:Choice>
              <mc:Fallback>
                <p:oleObj name="Equation" r:id="rId5" imgW="17524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3228975"/>
                        <a:ext cx="4144963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316" name="Object 28"/>
          <p:cNvGraphicFramePr>
            <a:graphicFrameLocks noChangeAspect="1"/>
          </p:cNvGraphicFramePr>
          <p:nvPr/>
        </p:nvGraphicFramePr>
        <p:xfrm>
          <a:off x="1027113" y="3889375"/>
          <a:ext cx="270351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60" name="Equation" r:id="rId7" imgW="1143000" imgH="241200" progId="Equation.3">
                  <p:embed/>
                </p:oleObj>
              </mc:Choice>
              <mc:Fallback>
                <p:oleObj name="Equation" r:id="rId7" imgW="11430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3889375"/>
                        <a:ext cx="2703513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317" name="Text Box 29"/>
          <p:cNvSpPr txBox="1">
            <a:spLocks noChangeArrowheads="1"/>
          </p:cNvSpPr>
          <p:nvPr/>
        </p:nvSpPr>
        <p:spPr bwMode="auto">
          <a:xfrm>
            <a:off x="466725" y="1260475"/>
            <a:ext cx="7499350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US" sz="2400" dirty="0"/>
              <a:t> Robot moves from      </a:t>
            </a:r>
            <a:r>
              <a:rPr lang="en-US" sz="2400" dirty="0" smtClean="0"/>
              <a:t>               </a:t>
            </a:r>
            <a:r>
              <a:rPr lang="en-US" sz="2400" dirty="0"/>
              <a:t>to </a:t>
            </a:r>
            <a:r>
              <a:rPr lang="en-US" sz="2400" dirty="0" smtClean="0"/>
              <a:t>                </a:t>
            </a:r>
            <a:r>
              <a:rPr lang="en-US" sz="2400" dirty="0"/>
              <a:t>. </a:t>
            </a:r>
          </a:p>
          <a:p>
            <a:pPr algn="l">
              <a:buFontTx/>
              <a:buChar char="•"/>
            </a:pPr>
            <a:r>
              <a:rPr lang="en-US" sz="2400" dirty="0"/>
              <a:t> </a:t>
            </a:r>
            <a:r>
              <a:rPr lang="en-US" sz="2400" dirty="0" err="1"/>
              <a:t>Odometry</a:t>
            </a:r>
            <a:r>
              <a:rPr lang="en-US" sz="2400" dirty="0"/>
              <a:t> information                           . </a:t>
            </a:r>
          </a:p>
        </p:txBody>
      </p:sp>
      <p:graphicFrame>
        <p:nvGraphicFramePr>
          <p:cNvPr id="1036318" name="Object 30"/>
          <p:cNvGraphicFramePr>
            <a:graphicFrameLocks noChangeAspect="1"/>
          </p:cNvGraphicFramePr>
          <p:nvPr/>
        </p:nvGraphicFramePr>
        <p:xfrm>
          <a:off x="3748088" y="1241425"/>
          <a:ext cx="10636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61" name="Equation" r:id="rId9" imgW="545760" imgH="279360" progId="Equation.3">
                  <p:embed/>
                </p:oleObj>
              </mc:Choice>
              <mc:Fallback>
                <p:oleObj name="Equation" r:id="rId9" imgW="5457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088" y="1241425"/>
                        <a:ext cx="1063625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319" name="Object 31"/>
          <p:cNvGraphicFramePr>
            <a:graphicFrameLocks noChangeAspect="1"/>
          </p:cNvGraphicFramePr>
          <p:nvPr/>
        </p:nvGraphicFramePr>
        <p:xfrm>
          <a:off x="5211763" y="1241425"/>
          <a:ext cx="1262062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62" name="Equation" r:id="rId11" imgW="647640" imgH="279360" progId="Equation.3">
                  <p:embed/>
                </p:oleObj>
              </mc:Choice>
              <mc:Fallback>
                <p:oleObj name="Equation" r:id="rId11" imgW="6476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1763" y="1241425"/>
                        <a:ext cx="1262062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320" name="Object 32"/>
          <p:cNvGraphicFramePr>
            <a:graphicFrameLocks noChangeAspect="1"/>
          </p:cNvGraphicFramePr>
          <p:nvPr/>
        </p:nvGraphicFramePr>
        <p:xfrm>
          <a:off x="4316413" y="1714500"/>
          <a:ext cx="2859087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63" name="Equation" r:id="rId13" imgW="1269720" imgH="253800" progId="Equation.3">
                  <p:embed/>
                </p:oleObj>
              </mc:Choice>
              <mc:Fallback>
                <p:oleObj name="Equation" r:id="rId13" imgW="12697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6413" y="1714500"/>
                        <a:ext cx="2859087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2108200" y="3683000"/>
            <a:ext cx="6718300" cy="2298700"/>
            <a:chOff x="1328" y="2320"/>
            <a:chExt cx="4232" cy="1448"/>
          </a:xfrm>
        </p:grpSpPr>
        <p:grpSp>
          <p:nvGrpSpPr>
            <p:cNvPr id="4" name="Group 37"/>
            <p:cNvGrpSpPr>
              <a:grpSpLocks/>
            </p:cNvGrpSpPr>
            <p:nvPr/>
          </p:nvGrpSpPr>
          <p:grpSpPr bwMode="auto">
            <a:xfrm>
              <a:off x="1328" y="2320"/>
              <a:ext cx="4232" cy="1448"/>
              <a:chOff x="1328" y="2320"/>
              <a:chExt cx="4232" cy="1448"/>
            </a:xfrm>
          </p:grpSpPr>
          <p:sp>
            <p:nvSpPr>
              <p:cNvPr id="1036309" name="Line 21"/>
              <p:cNvSpPr>
                <a:spLocks noChangeShapeType="1"/>
              </p:cNvSpPr>
              <p:nvPr/>
            </p:nvSpPr>
            <p:spPr bwMode="auto">
              <a:xfrm flipV="1">
                <a:off x="4608" y="2320"/>
                <a:ext cx="536" cy="6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36308" name="Line 20"/>
              <p:cNvSpPr>
                <a:spLocks noChangeShapeType="1"/>
              </p:cNvSpPr>
              <p:nvPr/>
            </p:nvSpPr>
            <p:spPr bwMode="auto">
              <a:xfrm>
                <a:off x="1704" y="3456"/>
                <a:ext cx="928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36301" name="Oval 13"/>
              <p:cNvSpPr>
                <a:spLocks noChangeArrowheads="1"/>
              </p:cNvSpPr>
              <p:nvPr/>
            </p:nvSpPr>
            <p:spPr bwMode="auto">
              <a:xfrm>
                <a:off x="1328" y="3112"/>
                <a:ext cx="680" cy="656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36304" name="Line 16"/>
              <p:cNvSpPr>
                <a:spLocks noChangeShapeType="1"/>
              </p:cNvSpPr>
              <p:nvPr/>
            </p:nvSpPr>
            <p:spPr bwMode="auto">
              <a:xfrm>
                <a:off x="1680" y="3440"/>
                <a:ext cx="320" cy="88"/>
              </a:xfrm>
              <a:prstGeom prst="line">
                <a:avLst/>
              </a:prstGeom>
              <a:noFill/>
              <a:ln w="50800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36305" name="Oval 17"/>
              <p:cNvSpPr>
                <a:spLocks noChangeArrowheads="1"/>
              </p:cNvSpPr>
              <p:nvPr/>
            </p:nvSpPr>
            <p:spPr bwMode="auto">
              <a:xfrm>
                <a:off x="4240" y="2616"/>
                <a:ext cx="680" cy="656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36306" name="Line 18"/>
              <p:cNvSpPr>
                <a:spLocks noChangeShapeType="1"/>
              </p:cNvSpPr>
              <p:nvPr/>
            </p:nvSpPr>
            <p:spPr bwMode="auto">
              <a:xfrm flipV="1">
                <a:off x="4592" y="2704"/>
                <a:ext cx="216" cy="240"/>
              </a:xfrm>
              <a:prstGeom prst="line">
                <a:avLst/>
              </a:prstGeom>
              <a:noFill/>
              <a:ln w="50800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36307" name="Line 19"/>
              <p:cNvSpPr>
                <a:spLocks noChangeShapeType="1"/>
              </p:cNvSpPr>
              <p:nvPr/>
            </p:nvSpPr>
            <p:spPr bwMode="auto">
              <a:xfrm flipV="1">
                <a:off x="1696" y="2784"/>
                <a:ext cx="3864" cy="65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aphicFrame>
            <p:nvGraphicFramePr>
              <p:cNvPr id="1036310" name="Object 22"/>
              <p:cNvGraphicFramePr>
                <a:graphicFrameLocks noChangeAspect="1"/>
              </p:cNvGraphicFramePr>
              <p:nvPr/>
            </p:nvGraphicFramePr>
            <p:xfrm>
              <a:off x="3196" y="3132"/>
              <a:ext cx="473" cy="3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8664" name="Equation" r:id="rId15" imgW="317160" imgH="228600" progId="Equation.3">
                      <p:embed/>
                    </p:oleObj>
                  </mc:Choice>
                  <mc:Fallback>
                    <p:oleObj name="Equation" r:id="rId15" imgW="31716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96" y="3132"/>
                            <a:ext cx="473" cy="34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6311" name="Object 23"/>
              <p:cNvGraphicFramePr>
                <a:graphicFrameLocks noChangeAspect="1"/>
              </p:cNvGraphicFramePr>
              <p:nvPr/>
            </p:nvGraphicFramePr>
            <p:xfrm>
              <a:off x="2184" y="3292"/>
              <a:ext cx="416" cy="3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8665" name="Equation" r:id="rId17" imgW="279360" imgH="228600" progId="Equation.3">
                      <p:embed/>
                    </p:oleObj>
                  </mc:Choice>
                  <mc:Fallback>
                    <p:oleObj name="Equation" r:id="rId17" imgW="27936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84" y="3292"/>
                            <a:ext cx="416" cy="34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6312" name="Object 24"/>
              <p:cNvGraphicFramePr>
                <a:graphicFrameLocks noChangeAspect="1"/>
              </p:cNvGraphicFramePr>
              <p:nvPr/>
            </p:nvGraphicFramePr>
            <p:xfrm>
              <a:off x="4951" y="2500"/>
              <a:ext cx="435" cy="3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8666" name="Equation" r:id="rId19" imgW="291960" imgH="228600" progId="Equation.3">
                      <p:embed/>
                    </p:oleObj>
                  </mc:Choice>
                  <mc:Fallback>
                    <p:oleObj name="Equation" r:id="rId19" imgW="29196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951" y="2500"/>
                            <a:ext cx="435" cy="34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036326" name="Object 38"/>
            <p:cNvGraphicFramePr>
              <a:graphicFrameLocks noChangeAspect="1"/>
            </p:cNvGraphicFramePr>
            <p:nvPr/>
          </p:nvGraphicFramePr>
          <p:xfrm>
            <a:off x="1385" y="3238"/>
            <a:ext cx="406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667" name="Equation" r:id="rId21" imgW="545760" imgH="279360" progId="Equation.3">
                    <p:embed/>
                  </p:oleObj>
                </mc:Choice>
                <mc:Fallback>
                  <p:oleObj name="Equation" r:id="rId21" imgW="545760" imgH="279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5" y="3238"/>
                          <a:ext cx="406" cy="2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6327" name="Object 39"/>
            <p:cNvGraphicFramePr>
              <a:graphicFrameLocks noChangeAspect="1"/>
            </p:cNvGraphicFramePr>
            <p:nvPr/>
          </p:nvGraphicFramePr>
          <p:xfrm>
            <a:off x="4363" y="2982"/>
            <a:ext cx="497" cy="2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668" name="Equation" r:id="rId23" imgW="647640" imgH="279360" progId="Equation.3">
                    <p:embed/>
                  </p:oleObj>
                </mc:Choice>
                <mc:Fallback>
                  <p:oleObj name="Equation" r:id="rId23" imgW="647640" imgH="279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3" y="2982"/>
                          <a:ext cx="497" cy="2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TextBox 25"/>
          <p:cNvSpPr txBox="1"/>
          <p:nvPr/>
        </p:nvSpPr>
        <p:spPr>
          <a:xfrm>
            <a:off x="3276600" y="838200"/>
            <a:ext cx="3528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 indicates odometer coordinates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95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976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9148971" cy="375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0085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Odometry</a:t>
            </a:r>
            <a:r>
              <a:rPr lang="en-US" dirty="0" smtClean="0"/>
              <a:t>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key to computing                         for the </a:t>
            </a:r>
            <a:r>
              <a:rPr lang="en-US" dirty="0" err="1" smtClean="0"/>
              <a:t>odometry</a:t>
            </a:r>
            <a:r>
              <a:rPr lang="en-US" dirty="0" smtClean="0"/>
              <a:t> motion model is to remember that the robot has an internal estimate of its pose </a:t>
            </a:r>
            <a:endParaRPr lang="en-US" dirty="0"/>
          </a:p>
        </p:txBody>
      </p:sp>
      <p:graphicFrame>
        <p:nvGraphicFramePr>
          <p:cNvPr id="182274" name="Object 2"/>
          <p:cNvGraphicFramePr>
            <a:graphicFrameLocks noChangeAspect="1"/>
          </p:cNvGraphicFramePr>
          <p:nvPr/>
        </p:nvGraphicFramePr>
        <p:xfrm>
          <a:off x="3589337" y="838200"/>
          <a:ext cx="1965325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84" name="Equation" r:id="rId3" imgW="850680" imgH="228600" progId="Equation.3">
                  <p:embed/>
                </p:oleObj>
              </mc:Choice>
              <mc:Fallback>
                <p:oleObj name="Equation" r:id="rId3" imgW="8506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9337" y="838200"/>
                        <a:ext cx="1965325" cy="52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Line 21"/>
          <p:cNvSpPr>
            <a:spLocks noChangeShapeType="1"/>
          </p:cNvSpPr>
          <p:nvPr/>
        </p:nvSpPr>
        <p:spPr bwMode="auto">
          <a:xfrm flipV="1">
            <a:off x="6419850" y="2590800"/>
            <a:ext cx="850900" cy="97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" name="Line 20"/>
          <p:cNvSpPr>
            <a:spLocks noChangeShapeType="1"/>
          </p:cNvSpPr>
          <p:nvPr/>
        </p:nvSpPr>
        <p:spPr bwMode="auto">
          <a:xfrm>
            <a:off x="1879600" y="4394200"/>
            <a:ext cx="14732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1282700" y="3848100"/>
            <a:ext cx="1079500" cy="1041400"/>
          </a:xfrm>
          <a:prstGeom prst="ellipse">
            <a:avLst/>
          </a:prstGeom>
          <a:solidFill>
            <a:srgbClr val="FFFFFF"/>
          </a:solidFill>
          <a:ln w="25400">
            <a:solidFill>
              <a:schemeClr val="folHlink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1841500" y="4368800"/>
            <a:ext cx="508000" cy="1397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" name="Oval 17"/>
          <p:cNvSpPr>
            <a:spLocks noChangeArrowheads="1"/>
          </p:cNvSpPr>
          <p:nvPr/>
        </p:nvSpPr>
        <p:spPr bwMode="auto">
          <a:xfrm>
            <a:off x="5835650" y="3060700"/>
            <a:ext cx="1079500" cy="1041400"/>
          </a:xfrm>
          <a:prstGeom prst="ellipse">
            <a:avLst/>
          </a:prstGeom>
          <a:solidFill>
            <a:srgbClr val="FFFFFF"/>
          </a:solidFill>
          <a:ln w="25400">
            <a:solidFill>
              <a:schemeClr val="folHlink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flipV="1">
            <a:off x="6394450" y="3200400"/>
            <a:ext cx="342900" cy="3810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 flipV="1">
            <a:off x="1797050" y="3581400"/>
            <a:ext cx="4603750" cy="7874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1828800" y="4343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6400800" y="3581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graphicFrame>
        <p:nvGraphicFramePr>
          <p:cNvPr id="182280" name="Object 2"/>
          <p:cNvGraphicFramePr>
            <a:graphicFrameLocks noChangeAspect="1"/>
          </p:cNvGraphicFramePr>
          <p:nvPr/>
        </p:nvGraphicFramePr>
        <p:xfrm>
          <a:off x="3048000" y="4343400"/>
          <a:ext cx="29210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85" name="Equation" r:id="rId5" imgW="126720" imgH="177480" progId="Equation.3">
                  <p:embed/>
                </p:oleObj>
              </mc:Choice>
              <mc:Fallback>
                <p:oleObj name="Equation" r:id="rId5" imgW="126720" imgH="177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343400"/>
                        <a:ext cx="292100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2281" name="Object 2"/>
          <p:cNvGraphicFramePr>
            <a:graphicFrameLocks noChangeAspect="1"/>
          </p:cNvGraphicFramePr>
          <p:nvPr/>
        </p:nvGraphicFramePr>
        <p:xfrm>
          <a:off x="6934200" y="3094037"/>
          <a:ext cx="379412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86" name="Equation" r:id="rId7" imgW="164880" imgH="177480" progId="Equation.3">
                  <p:embed/>
                </p:oleObj>
              </mc:Choice>
              <mc:Fallback>
                <p:oleObj name="Equation" r:id="rId7" imgW="164880" imgH="177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094037"/>
                        <a:ext cx="379412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2282" name="Object 3"/>
          <p:cNvGraphicFramePr>
            <a:graphicFrameLocks noChangeAspect="1"/>
          </p:cNvGraphicFramePr>
          <p:nvPr/>
        </p:nvGraphicFramePr>
        <p:xfrm>
          <a:off x="1130300" y="4876800"/>
          <a:ext cx="1460500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87" name="Equation" r:id="rId9" imgW="634680" imgH="711000" progId="Equation.3">
                  <p:embed/>
                </p:oleObj>
              </mc:Choice>
              <mc:Fallback>
                <p:oleObj name="Equation" r:id="rId9" imgW="634680" imgH="711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300" y="4876800"/>
                        <a:ext cx="1460500" cy="164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2283" name="Object 4"/>
          <p:cNvGraphicFramePr>
            <a:graphicFrameLocks noChangeAspect="1"/>
          </p:cNvGraphicFramePr>
          <p:nvPr/>
        </p:nvGraphicFramePr>
        <p:xfrm>
          <a:off x="5734050" y="4114800"/>
          <a:ext cx="1344613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88" name="Equation" r:id="rId11" imgW="583920" imgH="711000" progId="Equation.3">
                  <p:embed/>
                </p:oleObj>
              </mc:Choice>
              <mc:Fallback>
                <p:oleObj name="Equation" r:id="rId11" imgW="58392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4050" y="4114800"/>
                        <a:ext cx="1344613" cy="164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3985942" y="5486400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 poses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Odometry</a:t>
            </a:r>
            <a:r>
              <a:rPr lang="en-US" dirty="0" smtClean="0"/>
              <a:t>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key to computing                         for the </a:t>
            </a:r>
            <a:r>
              <a:rPr lang="en-US" dirty="0" err="1" smtClean="0"/>
              <a:t>odometry</a:t>
            </a:r>
            <a:r>
              <a:rPr lang="en-US" dirty="0" smtClean="0"/>
              <a:t> motion model is to remember that the robot has an internal estimate of its pose </a:t>
            </a:r>
            <a:endParaRPr lang="en-US" dirty="0"/>
          </a:p>
        </p:txBody>
      </p:sp>
      <p:graphicFrame>
        <p:nvGraphicFramePr>
          <p:cNvPr id="182274" name="Object 2"/>
          <p:cNvGraphicFramePr>
            <a:graphicFrameLocks noChangeAspect="1"/>
          </p:cNvGraphicFramePr>
          <p:nvPr/>
        </p:nvGraphicFramePr>
        <p:xfrm>
          <a:off x="3589337" y="838200"/>
          <a:ext cx="1965325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05" name="Equation" r:id="rId3" imgW="850680" imgH="228600" progId="Equation.3">
                  <p:embed/>
                </p:oleObj>
              </mc:Choice>
              <mc:Fallback>
                <p:oleObj name="Equation" r:id="rId3" imgW="8506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9337" y="838200"/>
                        <a:ext cx="1965325" cy="52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Line 21"/>
          <p:cNvSpPr>
            <a:spLocks noChangeShapeType="1"/>
          </p:cNvSpPr>
          <p:nvPr/>
        </p:nvSpPr>
        <p:spPr bwMode="auto">
          <a:xfrm flipV="1">
            <a:off x="6419850" y="2590800"/>
            <a:ext cx="850900" cy="97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" name="Line 20"/>
          <p:cNvSpPr>
            <a:spLocks noChangeShapeType="1"/>
          </p:cNvSpPr>
          <p:nvPr/>
        </p:nvSpPr>
        <p:spPr bwMode="auto">
          <a:xfrm>
            <a:off x="1879600" y="4394200"/>
            <a:ext cx="14732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1282700" y="3848100"/>
            <a:ext cx="1079500" cy="1041400"/>
          </a:xfrm>
          <a:prstGeom prst="ellipse">
            <a:avLst/>
          </a:prstGeom>
          <a:solidFill>
            <a:srgbClr val="FFFFFF"/>
          </a:solidFill>
          <a:ln w="25400">
            <a:solidFill>
              <a:schemeClr val="folHlink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1841500" y="4368800"/>
            <a:ext cx="508000" cy="1397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" name="Oval 17"/>
          <p:cNvSpPr>
            <a:spLocks noChangeArrowheads="1"/>
          </p:cNvSpPr>
          <p:nvPr/>
        </p:nvSpPr>
        <p:spPr bwMode="auto">
          <a:xfrm>
            <a:off x="5835650" y="3060700"/>
            <a:ext cx="1079500" cy="1041400"/>
          </a:xfrm>
          <a:prstGeom prst="ellipse">
            <a:avLst/>
          </a:prstGeom>
          <a:solidFill>
            <a:srgbClr val="FFFFFF"/>
          </a:solidFill>
          <a:ln w="25400">
            <a:solidFill>
              <a:schemeClr val="folHlink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flipV="1">
            <a:off x="6394450" y="3200400"/>
            <a:ext cx="342900" cy="3810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 flipV="1">
            <a:off x="1797050" y="3581400"/>
            <a:ext cx="4603750" cy="7874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1828800" y="4343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6400800" y="3581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graphicFrame>
        <p:nvGraphicFramePr>
          <p:cNvPr id="182280" name="Object 2"/>
          <p:cNvGraphicFramePr>
            <a:graphicFrameLocks noChangeAspect="1"/>
          </p:cNvGraphicFramePr>
          <p:nvPr/>
        </p:nvGraphicFramePr>
        <p:xfrm>
          <a:off x="3019425" y="4314825"/>
          <a:ext cx="350838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06" name="Equation" r:id="rId5" imgW="152280" imgH="203040" progId="Equation.3">
                  <p:embed/>
                </p:oleObj>
              </mc:Choice>
              <mc:Fallback>
                <p:oleObj name="Equation" r:id="rId5" imgW="1522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9425" y="4314825"/>
                        <a:ext cx="350838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2281" name="Object 2"/>
          <p:cNvGraphicFramePr>
            <a:graphicFrameLocks noChangeAspect="1"/>
          </p:cNvGraphicFramePr>
          <p:nvPr/>
        </p:nvGraphicFramePr>
        <p:xfrm>
          <a:off x="6919913" y="3048000"/>
          <a:ext cx="407987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07" name="Equation" r:id="rId7" imgW="177480" imgH="203040" progId="Equation.3">
                  <p:embed/>
                </p:oleObj>
              </mc:Choice>
              <mc:Fallback>
                <p:oleObj name="Equation" r:id="rId7" imgW="1774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9913" y="3048000"/>
                        <a:ext cx="407987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2284" name="Object 3"/>
          <p:cNvGraphicFramePr>
            <a:graphicFrameLocks noChangeAspect="1"/>
          </p:cNvGraphicFramePr>
          <p:nvPr/>
        </p:nvGraphicFramePr>
        <p:xfrm>
          <a:off x="747713" y="2209800"/>
          <a:ext cx="1489075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08" name="Equation" r:id="rId9" imgW="647640" imgH="711000" progId="Equation.3">
                  <p:embed/>
                </p:oleObj>
              </mc:Choice>
              <mc:Fallback>
                <p:oleObj name="Equation" r:id="rId9" imgW="647640" imgH="711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3" y="2209800"/>
                        <a:ext cx="1489075" cy="164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2285" name="Object 4"/>
          <p:cNvGraphicFramePr>
            <a:graphicFrameLocks noChangeAspect="1"/>
          </p:cNvGraphicFramePr>
          <p:nvPr/>
        </p:nvGraphicFramePr>
        <p:xfrm>
          <a:off x="4495800" y="1784350"/>
          <a:ext cx="1373187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09" name="Equation" r:id="rId11" imgW="596880" imgH="711000" progId="Equation.3">
                  <p:embed/>
                </p:oleObj>
              </mc:Choice>
              <mc:Fallback>
                <p:oleObj name="Equation" r:id="rId11" imgW="59688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784350"/>
                        <a:ext cx="1373187" cy="164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469871" y="5486400"/>
            <a:ext cx="2204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robot’s internal poses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Odometry</a:t>
            </a:r>
            <a:r>
              <a:rPr lang="en-US" dirty="0" smtClean="0"/>
              <a:t>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control vector is made up of the three motions made by the robot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use the robot’s internal pose estimates to compute the </a:t>
            </a:r>
            <a:r>
              <a:rPr lang="el-GR" dirty="0" smtClean="0">
                <a:latin typeface="Times New Roman"/>
                <a:cs typeface="Times New Roman"/>
              </a:rPr>
              <a:t>δ</a:t>
            </a:r>
            <a:endParaRPr lang="en-US" dirty="0"/>
          </a:p>
        </p:txBody>
      </p:sp>
      <p:graphicFrame>
        <p:nvGraphicFramePr>
          <p:cNvPr id="184322" name="Object 2"/>
          <p:cNvGraphicFramePr>
            <a:graphicFrameLocks noChangeAspect="1"/>
          </p:cNvGraphicFramePr>
          <p:nvPr/>
        </p:nvGraphicFramePr>
        <p:xfrm>
          <a:off x="2590800" y="4159250"/>
          <a:ext cx="3935412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26" name="Equation" r:id="rId3" imgW="1663560" imgH="279360" progId="Equation.3">
                  <p:embed/>
                </p:oleObj>
              </mc:Choice>
              <mc:Fallback>
                <p:oleObj name="Equation" r:id="rId3" imgW="1663560" imgH="279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159250"/>
                        <a:ext cx="3935412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3" name="Object 3"/>
          <p:cNvGraphicFramePr>
            <a:graphicFrameLocks noChangeAspect="1"/>
          </p:cNvGraphicFramePr>
          <p:nvPr/>
        </p:nvGraphicFramePr>
        <p:xfrm>
          <a:off x="2590800" y="4864100"/>
          <a:ext cx="414496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27" name="Equation" r:id="rId5" imgW="1752480" imgH="241200" progId="Equation.3">
                  <p:embed/>
                </p:oleObj>
              </mc:Choice>
              <mc:Fallback>
                <p:oleObj name="Equation" r:id="rId5" imgW="175248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864100"/>
                        <a:ext cx="4144962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4" name="Object 4"/>
          <p:cNvGraphicFramePr>
            <a:graphicFrameLocks noChangeAspect="1"/>
          </p:cNvGraphicFramePr>
          <p:nvPr/>
        </p:nvGraphicFramePr>
        <p:xfrm>
          <a:off x="2590800" y="5524500"/>
          <a:ext cx="270351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28" name="Equation" r:id="rId7" imgW="1143000" imgH="241200" progId="Equation.3">
                  <p:embed/>
                </p:oleObj>
              </mc:Choice>
              <mc:Fallback>
                <p:oleObj name="Equation" r:id="rId7" imgW="114300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524500"/>
                        <a:ext cx="2703512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5" name="Object 4"/>
          <p:cNvGraphicFramePr>
            <a:graphicFrameLocks noChangeAspect="1"/>
          </p:cNvGraphicFramePr>
          <p:nvPr/>
        </p:nvGraphicFramePr>
        <p:xfrm>
          <a:off x="3724275" y="1631950"/>
          <a:ext cx="1695450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29" name="Equation" r:id="rId9" imgW="736560" imgH="711000" progId="Equation.3">
                  <p:embed/>
                </p:oleObj>
              </mc:Choice>
              <mc:Fallback>
                <p:oleObj name="Equation" r:id="rId9" imgW="73656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4275" y="1631950"/>
                        <a:ext cx="1695450" cy="164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Odometry</a:t>
            </a:r>
            <a:r>
              <a:rPr lang="en-US" dirty="0" smtClean="0"/>
              <a:t>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 the true poses to compute the </a:t>
            </a:r>
            <a:r>
              <a:rPr lang="el-GR" dirty="0" smtClean="0">
                <a:latin typeface="Times New Roman"/>
                <a:cs typeface="Times New Roman"/>
              </a:rPr>
              <a:t>δ</a:t>
            </a:r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>
              <a:cs typeface="Times New Roman"/>
            </a:endParaRPr>
          </a:p>
          <a:p>
            <a:r>
              <a:rPr lang="en-US" dirty="0" smtClean="0">
                <a:cs typeface="Times New Roman"/>
              </a:rPr>
              <a:t>as with the velocity motion model, we have to solve the inverse kinematics problem here</a:t>
            </a:r>
            <a:endParaRPr lang="en-US" dirty="0"/>
          </a:p>
        </p:txBody>
      </p:sp>
      <p:graphicFrame>
        <p:nvGraphicFramePr>
          <p:cNvPr id="184322" name="Object 2"/>
          <p:cNvGraphicFramePr>
            <a:graphicFrameLocks noChangeAspect="1"/>
          </p:cNvGraphicFramePr>
          <p:nvPr/>
        </p:nvGraphicFramePr>
        <p:xfrm>
          <a:off x="2620963" y="1752600"/>
          <a:ext cx="3875087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49" name="Equation" r:id="rId3" imgW="1638000" imgH="279360" progId="Equation.3">
                  <p:embed/>
                </p:oleObj>
              </mc:Choice>
              <mc:Fallback>
                <p:oleObj name="Equation" r:id="rId3" imgW="1638000" imgH="2793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0963" y="1752600"/>
                        <a:ext cx="3875087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3" name="Object 3"/>
          <p:cNvGraphicFramePr>
            <a:graphicFrameLocks noChangeAspect="1"/>
          </p:cNvGraphicFramePr>
          <p:nvPr/>
        </p:nvGraphicFramePr>
        <p:xfrm>
          <a:off x="2635250" y="2443163"/>
          <a:ext cx="4054475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50" name="Equation" r:id="rId5" imgW="1714320" imgH="253800" progId="Equation.3">
                  <p:embed/>
                </p:oleObj>
              </mc:Choice>
              <mc:Fallback>
                <p:oleObj name="Equation" r:id="rId5" imgW="1714320" imgH="253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0" y="2443163"/>
                        <a:ext cx="4054475" cy="601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4" name="Object 4"/>
          <p:cNvGraphicFramePr>
            <a:graphicFrameLocks noChangeAspect="1"/>
          </p:cNvGraphicFramePr>
          <p:nvPr/>
        </p:nvGraphicFramePr>
        <p:xfrm>
          <a:off x="2635250" y="3103563"/>
          <a:ext cx="2613025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51" name="Equation" r:id="rId7" imgW="1104840" imgH="253800" progId="Equation.3">
                  <p:embed/>
                </p:oleObj>
              </mc:Choice>
              <mc:Fallback>
                <p:oleObj name="Equation" r:id="rId7" imgW="1104840" imgH="253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0" y="3103563"/>
                        <a:ext cx="2613025" cy="601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Odometry</a:t>
            </a:r>
            <a:r>
              <a:rPr lang="en-US" dirty="0" smtClean="0"/>
              <a:t>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the noise model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which makes it easy to compute the probabilities of observing the differences in the </a:t>
            </a:r>
            <a:r>
              <a:rPr lang="el-GR" dirty="0" smtClean="0">
                <a:latin typeface="Times New Roman"/>
                <a:cs typeface="Times New Roman"/>
              </a:rPr>
              <a:t>δ</a:t>
            </a:r>
            <a:endParaRPr lang="en-US" dirty="0"/>
          </a:p>
        </p:txBody>
      </p:sp>
      <p:graphicFrame>
        <p:nvGraphicFramePr>
          <p:cNvPr id="186370" name="Object 2"/>
          <p:cNvGraphicFramePr>
            <a:graphicFrameLocks noChangeAspect="1"/>
          </p:cNvGraphicFramePr>
          <p:nvPr/>
        </p:nvGraphicFramePr>
        <p:xfrm>
          <a:off x="2887662" y="1905000"/>
          <a:ext cx="3817938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77" name="Equation" r:id="rId3" imgW="1523880" imgH="291960" progId="Equation.3">
                  <p:embed/>
                </p:oleObj>
              </mc:Choice>
              <mc:Fallback>
                <p:oleObj name="Equation" r:id="rId3" imgW="1523880" imgH="291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7662" y="1905000"/>
                        <a:ext cx="3817938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6371" name="Object 3"/>
          <p:cNvGraphicFramePr>
            <a:graphicFrameLocks noChangeAspect="1"/>
          </p:cNvGraphicFramePr>
          <p:nvPr/>
        </p:nvGraphicFramePr>
        <p:xfrm>
          <a:off x="2819400" y="2514600"/>
          <a:ext cx="394335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78" name="Equation" r:id="rId5" imgW="1574640" imgH="291960" progId="Equation.3">
                  <p:embed/>
                </p:oleObj>
              </mc:Choice>
              <mc:Fallback>
                <p:oleObj name="Equation" r:id="rId5" imgW="1574640" imgH="2919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514600"/>
                        <a:ext cx="3943350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6372" name="Object 4"/>
          <p:cNvGraphicFramePr>
            <a:graphicFrameLocks noChangeAspect="1"/>
          </p:cNvGraphicFramePr>
          <p:nvPr/>
        </p:nvGraphicFramePr>
        <p:xfrm>
          <a:off x="2587625" y="1295400"/>
          <a:ext cx="4799013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79" name="Equation" r:id="rId7" imgW="1917360" imgH="291960" progId="Equation.3">
                  <p:embed/>
                </p:oleObj>
              </mc:Choice>
              <mc:Fallback>
                <p:oleObj name="Equation" r:id="rId7" imgW="1917360" imgH="2919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25" y="1295400"/>
                        <a:ext cx="4799013" cy="728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6373" name="Object 5"/>
          <p:cNvGraphicFramePr>
            <a:graphicFrameLocks noChangeAspect="1"/>
          </p:cNvGraphicFramePr>
          <p:nvPr/>
        </p:nvGraphicFramePr>
        <p:xfrm>
          <a:off x="788988" y="4191000"/>
          <a:ext cx="7564437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80" name="Equation" r:id="rId9" imgW="3022560" imgH="253800" progId="Equation.3">
                  <p:embed/>
                </p:oleObj>
              </mc:Choice>
              <mc:Fallback>
                <p:oleObj name="Equation" r:id="rId9" imgW="3022560" imgH="253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988" y="4191000"/>
                        <a:ext cx="7564437" cy="633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6375" name="Object 7"/>
          <p:cNvGraphicFramePr>
            <a:graphicFrameLocks noChangeAspect="1"/>
          </p:cNvGraphicFramePr>
          <p:nvPr/>
        </p:nvGraphicFramePr>
        <p:xfrm>
          <a:off x="869950" y="4876800"/>
          <a:ext cx="61404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81" name="Equation" r:id="rId11" imgW="2450880" imgH="253800" progId="Equation.3">
                  <p:embed/>
                </p:oleObj>
              </mc:Choice>
              <mc:Fallback>
                <p:oleObj name="Equation" r:id="rId11" imgW="2450880" imgH="253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950" y="4876800"/>
                        <a:ext cx="614045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6376" name="Object 8"/>
          <p:cNvGraphicFramePr>
            <a:graphicFrameLocks noChangeAspect="1"/>
          </p:cNvGraphicFramePr>
          <p:nvPr/>
        </p:nvGraphicFramePr>
        <p:xfrm>
          <a:off x="914400" y="5562600"/>
          <a:ext cx="62325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82" name="Equation" r:id="rId13" imgW="2489040" imgH="253800" progId="Equation.3">
                  <p:embed/>
                </p:oleObj>
              </mc:Choice>
              <mc:Fallback>
                <p:oleObj name="Equation" r:id="rId13" imgW="2489040" imgH="2538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562600"/>
                        <a:ext cx="62325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8052-79A2-4ABD-ABA9-CB74029C59E1}" type="slidenum">
              <a:rPr lang="en-US"/>
              <a:pPr/>
              <a:t>9</a:t>
            </a:fld>
            <a:endParaRPr lang="en-US"/>
          </a:p>
        </p:txBody>
      </p:sp>
      <p:sp>
        <p:nvSpPr>
          <p:cNvPr id="106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325"/>
            <a:ext cx="8424863" cy="1190625"/>
          </a:xfrm>
        </p:spPr>
        <p:txBody>
          <a:bodyPr/>
          <a:lstStyle/>
          <a:p>
            <a:r>
              <a:rPr lang="en-US"/>
              <a:t>Calculating the Posterior </a:t>
            </a:r>
            <a:br>
              <a:rPr lang="en-US"/>
            </a:br>
            <a:r>
              <a:rPr lang="en-US"/>
              <a:t>Given x, x’, and u</a:t>
            </a:r>
            <a:endParaRPr lang="de-DE"/>
          </a:p>
        </p:txBody>
      </p:sp>
      <p:graphicFrame>
        <p:nvGraphicFramePr>
          <p:cNvPr id="1067014" name="Object 6"/>
          <p:cNvGraphicFramePr>
            <a:graphicFrameLocks noChangeAspect="1"/>
          </p:cNvGraphicFramePr>
          <p:nvPr/>
        </p:nvGraphicFramePr>
        <p:xfrm>
          <a:off x="1473960" y="1800225"/>
          <a:ext cx="3218015" cy="550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03" name="Equation" r:id="rId3" imgW="1663560" imgH="279360" progId="Equation.3">
                  <p:embed/>
                </p:oleObj>
              </mc:Choice>
              <mc:Fallback>
                <p:oleObj name="Equation" r:id="rId3" imgW="1663560" imgH="279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960" y="1800225"/>
                        <a:ext cx="3218015" cy="5509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7015" name="Object 7"/>
          <p:cNvGraphicFramePr>
            <a:graphicFrameLocks noChangeAspect="1"/>
          </p:cNvGraphicFramePr>
          <p:nvPr/>
        </p:nvGraphicFramePr>
        <p:xfrm>
          <a:off x="1464272" y="2260729"/>
          <a:ext cx="3389169" cy="47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04" name="Equation" r:id="rId5" imgW="1752480" imgH="241200" progId="Equation.3">
                  <p:embed/>
                </p:oleObj>
              </mc:Choice>
              <mc:Fallback>
                <p:oleObj name="Equation" r:id="rId5" imgW="175248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4272" y="2260729"/>
                        <a:ext cx="3389169" cy="47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7016" name="Object 8"/>
          <p:cNvGraphicFramePr>
            <a:graphicFrameLocks noChangeAspect="1"/>
          </p:cNvGraphicFramePr>
          <p:nvPr/>
        </p:nvGraphicFramePr>
        <p:xfrm>
          <a:off x="1452970" y="2642529"/>
          <a:ext cx="2210468" cy="47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05" name="Equation" r:id="rId7" imgW="1143000" imgH="241200" progId="Equation.3">
                  <p:embed/>
                </p:oleObj>
              </mc:Choice>
              <mc:Fallback>
                <p:oleObj name="Equation" r:id="rId7" imgW="114300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970" y="2642529"/>
                        <a:ext cx="2210468" cy="47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7018" name="Object 10"/>
          <p:cNvGraphicFramePr>
            <a:graphicFrameLocks noChangeAspect="1"/>
          </p:cNvGraphicFramePr>
          <p:nvPr/>
        </p:nvGraphicFramePr>
        <p:xfrm>
          <a:off x="1457814" y="3072891"/>
          <a:ext cx="3167960" cy="550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06" name="Equation" r:id="rId9" imgW="1638000" imgH="279360" progId="Equation.3">
                  <p:embed/>
                </p:oleObj>
              </mc:Choice>
              <mc:Fallback>
                <p:oleObj name="Equation" r:id="rId9" imgW="1638000" imgH="2793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814" y="3072891"/>
                        <a:ext cx="3167960" cy="5509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7019" name="Object 11"/>
          <p:cNvGraphicFramePr>
            <a:graphicFrameLocks noChangeAspect="1"/>
          </p:cNvGraphicFramePr>
          <p:nvPr/>
        </p:nvGraphicFramePr>
        <p:xfrm>
          <a:off x="1457814" y="3531721"/>
          <a:ext cx="3339114" cy="502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07" name="Equation" r:id="rId11" imgW="1726920" imgH="253800" progId="Equation.3">
                  <p:embed/>
                </p:oleObj>
              </mc:Choice>
              <mc:Fallback>
                <p:oleObj name="Equation" r:id="rId11" imgW="1726920" imgH="253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814" y="3531721"/>
                        <a:ext cx="3339114" cy="5023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7020" name="Object 12"/>
          <p:cNvGraphicFramePr>
            <a:graphicFrameLocks noChangeAspect="1"/>
          </p:cNvGraphicFramePr>
          <p:nvPr/>
        </p:nvGraphicFramePr>
        <p:xfrm>
          <a:off x="1457814" y="3923568"/>
          <a:ext cx="2137808" cy="502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08" name="Equation" r:id="rId13" imgW="1104840" imgH="253800" progId="Equation.3">
                  <p:embed/>
                </p:oleObj>
              </mc:Choice>
              <mc:Fallback>
                <p:oleObj name="Equation" r:id="rId13" imgW="1104840" imgH="253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814" y="3923568"/>
                        <a:ext cx="2137808" cy="5023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7021" name="Object 13"/>
          <p:cNvGraphicFramePr>
            <a:graphicFrameLocks noChangeAspect="1"/>
          </p:cNvGraphicFramePr>
          <p:nvPr/>
        </p:nvGraphicFramePr>
        <p:xfrm>
          <a:off x="1447800" y="4343400"/>
          <a:ext cx="444500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09" name="Equation" r:id="rId15" imgW="2298600" imgH="253800" progId="Equation.3">
                  <p:embed/>
                </p:oleObj>
              </mc:Choice>
              <mc:Fallback>
                <p:oleObj name="Equation" r:id="rId15" imgW="2298600" imgH="2538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343400"/>
                        <a:ext cx="4445000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7022" name="Object 14"/>
          <p:cNvGraphicFramePr>
            <a:graphicFrameLocks noChangeAspect="1"/>
          </p:cNvGraphicFramePr>
          <p:nvPr/>
        </p:nvGraphicFramePr>
        <p:xfrm>
          <a:off x="1447800" y="4724400"/>
          <a:ext cx="5599112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10" name="Equation" r:id="rId17" imgW="2895480" imgH="253800" progId="Equation.3">
                  <p:embed/>
                </p:oleObj>
              </mc:Choice>
              <mc:Fallback>
                <p:oleObj name="Equation" r:id="rId17" imgW="2895480" imgH="2538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724400"/>
                        <a:ext cx="5599112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7023" name="Object 15"/>
          <p:cNvGraphicFramePr>
            <a:graphicFrameLocks noChangeAspect="1"/>
          </p:cNvGraphicFramePr>
          <p:nvPr/>
        </p:nvGraphicFramePr>
        <p:xfrm>
          <a:off x="1408112" y="5181600"/>
          <a:ext cx="4541837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11" name="Equation" r:id="rId19" imgW="2349360" imgH="253800" progId="Equation.3">
                  <p:embed/>
                </p:oleObj>
              </mc:Choice>
              <mc:Fallback>
                <p:oleObj name="Equation" r:id="rId19" imgW="2349360" imgH="2538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8112" y="5181600"/>
                        <a:ext cx="4541837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7028" name="Rectangle 20"/>
          <p:cNvSpPr>
            <a:spLocks noChangeArrowheads="1"/>
          </p:cNvSpPr>
          <p:nvPr/>
        </p:nvSpPr>
        <p:spPr bwMode="auto">
          <a:xfrm>
            <a:off x="738188" y="1420813"/>
            <a:ext cx="7839075" cy="156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 dirty="0">
                <a:solidFill>
                  <a:schemeClr val="folHlink"/>
                </a:solidFill>
              </a:rPr>
              <a:t>Algorithm </a:t>
            </a:r>
            <a:r>
              <a:rPr lang="en-US" sz="2000" b="1" dirty="0" err="1">
                <a:solidFill>
                  <a:schemeClr val="folHlink"/>
                </a:solidFill>
              </a:rPr>
              <a:t>motion_model_odometry</a:t>
            </a:r>
            <a:r>
              <a:rPr lang="en-US" sz="2000" b="1" dirty="0">
                <a:solidFill>
                  <a:schemeClr val="folHlink"/>
                </a:solidFill>
              </a:rPr>
              <a:t>(</a:t>
            </a:r>
            <a:r>
              <a:rPr lang="en-US" sz="2000" b="1" dirty="0" err="1">
                <a:solidFill>
                  <a:schemeClr val="folHlink"/>
                </a:solidFill>
              </a:rPr>
              <a:t>x,x’,u</a:t>
            </a:r>
            <a:r>
              <a:rPr lang="en-US" sz="2000" b="1" dirty="0">
                <a:solidFill>
                  <a:schemeClr val="folHlink"/>
                </a:solidFill>
              </a:rPr>
              <a:t>)</a:t>
            </a:r>
            <a:endParaRPr lang="en-US" sz="2000" dirty="0"/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 dirty="0"/>
              <a:t>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 dirty="0"/>
              <a:t>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 dirty="0"/>
              <a:t>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 dirty="0"/>
              <a:t>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 dirty="0"/>
              <a:t>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 dirty="0"/>
              <a:t>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 dirty="0"/>
              <a:t>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 dirty="0"/>
              <a:t>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 dirty="0"/>
              <a:t>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 dirty="0">
                <a:solidFill>
                  <a:schemeClr val="folHlink"/>
                </a:solidFill>
              </a:rPr>
              <a:t>return  </a:t>
            </a:r>
            <a:r>
              <a:rPr lang="en-US" sz="2400" i="1" dirty="0">
                <a:latin typeface="Times New Roman" pitchFamily="18" charset="0"/>
              </a:rPr>
              <a:t>p</a:t>
            </a:r>
            <a:r>
              <a:rPr lang="en-US" sz="2400" baseline="-25000" dirty="0">
                <a:latin typeface="Times New Roman" pitchFamily="18" charset="0"/>
              </a:rPr>
              <a:t>1</a:t>
            </a:r>
            <a:r>
              <a:rPr lang="en-US" sz="2400" i="1" dirty="0">
                <a:latin typeface="Times New Roman" pitchFamily="18" charset="0"/>
              </a:rPr>
              <a:t> · p</a:t>
            </a:r>
            <a:r>
              <a:rPr lang="en-US" sz="2400" baseline="-25000" dirty="0">
                <a:latin typeface="Times New Roman" pitchFamily="18" charset="0"/>
              </a:rPr>
              <a:t>2</a:t>
            </a:r>
            <a:r>
              <a:rPr lang="en-US" sz="2400" i="1" dirty="0">
                <a:latin typeface="Times New Roman" pitchFamily="18" charset="0"/>
              </a:rPr>
              <a:t> · p</a:t>
            </a:r>
            <a:r>
              <a:rPr lang="en-US" sz="2400" baseline="-25000" dirty="0">
                <a:latin typeface="Times New Roman" pitchFamily="18" charset="0"/>
              </a:rPr>
              <a:t>3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5180013" y="2211388"/>
            <a:ext cx="3692525" cy="546100"/>
            <a:chOff x="3263" y="1393"/>
            <a:chExt cx="2326" cy="344"/>
          </a:xfrm>
        </p:grpSpPr>
        <p:sp>
          <p:nvSpPr>
            <p:cNvPr id="1067031" name="Text Box 23"/>
            <p:cNvSpPr txBox="1">
              <a:spLocks noChangeArrowheads="1"/>
            </p:cNvSpPr>
            <p:nvPr/>
          </p:nvSpPr>
          <p:spPr bwMode="auto">
            <a:xfrm>
              <a:off x="3829" y="1428"/>
              <a:ext cx="176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odometry values (u)</a:t>
              </a:r>
              <a:endParaRPr lang="de-DE" sz="2000"/>
            </a:p>
          </p:txBody>
        </p:sp>
        <p:sp>
          <p:nvSpPr>
            <p:cNvPr id="1067033" name="Line 25"/>
            <p:cNvSpPr>
              <a:spLocks noChangeShapeType="1"/>
            </p:cNvSpPr>
            <p:nvPr/>
          </p:nvSpPr>
          <p:spPr bwMode="auto">
            <a:xfrm flipH="1">
              <a:off x="3295" y="1569"/>
              <a:ext cx="552" cy="168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7034" name="Line 26"/>
            <p:cNvSpPr>
              <a:spLocks noChangeShapeType="1"/>
            </p:cNvSpPr>
            <p:nvPr/>
          </p:nvSpPr>
          <p:spPr bwMode="auto">
            <a:xfrm flipH="1">
              <a:off x="3263" y="1566"/>
              <a:ext cx="581" cy="11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7035" name="Line 27"/>
            <p:cNvSpPr>
              <a:spLocks noChangeShapeType="1"/>
            </p:cNvSpPr>
            <p:nvPr/>
          </p:nvSpPr>
          <p:spPr bwMode="auto">
            <a:xfrm flipH="1" flipV="1">
              <a:off x="3287" y="1393"/>
              <a:ext cx="557" cy="169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67039" name="Text Box 31"/>
          <p:cNvSpPr txBox="1">
            <a:spLocks noChangeArrowheads="1"/>
          </p:cNvSpPr>
          <p:nvPr/>
        </p:nvSpPr>
        <p:spPr bwMode="auto">
          <a:xfrm>
            <a:off x="5783639" y="3590926"/>
            <a:ext cx="2979361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   values of interest (</a:t>
            </a:r>
            <a:r>
              <a:rPr lang="en-US" sz="2000" dirty="0" err="1"/>
              <a:t>x,x</a:t>
            </a:r>
            <a:r>
              <a:rPr lang="en-US" sz="2000" dirty="0"/>
              <a:t>’)</a:t>
            </a:r>
            <a:endParaRPr lang="de-DE" sz="2000" dirty="0"/>
          </a:p>
        </p:txBody>
      </p:sp>
      <p:sp>
        <p:nvSpPr>
          <p:cNvPr id="1067040" name="Line 32"/>
          <p:cNvSpPr>
            <a:spLocks noChangeShapeType="1"/>
          </p:cNvSpPr>
          <p:nvPr/>
        </p:nvSpPr>
        <p:spPr bwMode="auto">
          <a:xfrm flipH="1">
            <a:off x="5176364" y="3814763"/>
            <a:ext cx="758583" cy="2667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41" name="Line 33"/>
          <p:cNvSpPr>
            <a:spLocks noChangeShapeType="1"/>
          </p:cNvSpPr>
          <p:nvPr/>
        </p:nvSpPr>
        <p:spPr bwMode="auto">
          <a:xfrm flipH="1">
            <a:off x="5132388" y="3810001"/>
            <a:ext cx="798436" cy="17463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42" name="Line 34"/>
          <p:cNvSpPr>
            <a:spLocks noChangeShapeType="1"/>
          </p:cNvSpPr>
          <p:nvPr/>
        </p:nvSpPr>
        <p:spPr bwMode="auto">
          <a:xfrm flipH="1" flipV="1">
            <a:off x="5165370" y="3535363"/>
            <a:ext cx="765454" cy="268288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3720</TotalTime>
  <Words>373</Words>
  <Application>Microsoft Office PowerPoint</Application>
  <PresentationFormat>On-screen Show (4:3)</PresentationFormat>
  <Paragraphs>117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Origin</vt:lpstr>
      <vt:lpstr>Equation</vt:lpstr>
      <vt:lpstr>Motion Models (cont)</vt:lpstr>
      <vt:lpstr>Odometry Model</vt:lpstr>
      <vt:lpstr>PowerPoint Presentation</vt:lpstr>
      <vt:lpstr>Odometry Motion Model</vt:lpstr>
      <vt:lpstr>Odometry Motion Model</vt:lpstr>
      <vt:lpstr>Odometry Motion Model</vt:lpstr>
      <vt:lpstr>Odometry Motion Model</vt:lpstr>
      <vt:lpstr>Odometry Motion Model</vt:lpstr>
      <vt:lpstr>Calculating the Posterior  Given x, x’, and u</vt:lpstr>
      <vt:lpstr>PowerPoint Presentation</vt:lpstr>
      <vt:lpstr>Recap</vt:lpstr>
      <vt:lpstr>Recap</vt:lpstr>
      <vt:lpstr>Recap</vt:lpstr>
      <vt:lpstr>Recap</vt:lpstr>
      <vt:lpstr>Recap</vt:lpstr>
      <vt:lpstr>Recap</vt:lpstr>
      <vt:lpstr>Recap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 Ma</cp:lastModifiedBy>
  <cp:revision>57</cp:revision>
  <dcterms:created xsi:type="dcterms:W3CDTF">2011-01-07T01:27:12Z</dcterms:created>
  <dcterms:modified xsi:type="dcterms:W3CDTF">2013-03-01T19:20:06Z</dcterms:modified>
</cp:coreProperties>
</file>